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120" r:id="rId2"/>
    <p:sldId id="2137" r:id="rId3"/>
    <p:sldId id="2138" r:id="rId4"/>
    <p:sldId id="2113" r:id="rId5"/>
    <p:sldId id="2134" r:id="rId6"/>
    <p:sldId id="2081" r:id="rId7"/>
    <p:sldId id="2127" r:id="rId8"/>
    <p:sldId id="2136" r:id="rId9"/>
    <p:sldId id="2130" r:id="rId10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20" y="-104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Note this swath captures an intensive RadarSat-2 targeted swath along the Inuvik –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Tuktoyaktuk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Highway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2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UAVSAR Campaign #1/June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20 June 2017 (DOY  171) </a:t>
            </a:r>
          </a:p>
          <a:p>
            <a:pPr eaLnBrk="1" hangingPunct="1"/>
            <a:r>
              <a:rPr lang="en-US" sz="2400" b="1" dirty="0" smtClean="0"/>
              <a:t>UAVSAR: Mackenzie Valley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144"/>
            <a:ext cx="8686800" cy="514709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20 June 2017/DOY 171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Mackenzie Valley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/>
              <a:t>C-20A </a:t>
            </a:r>
            <a:r>
              <a:rPr lang="en-US" sz="1800" b="1" dirty="0" smtClean="0"/>
              <a:t>(N30502) UAVSAR </a:t>
            </a:r>
            <a:r>
              <a:rPr lang="en-US" sz="1800" b="1" dirty="0"/>
              <a:t>ABoVE CAMPAIGN (CANADA / ALASKA)</a:t>
            </a:r>
            <a:r>
              <a:rPr lang="en-US" sz="1800" b="1" i="1" dirty="0"/>
              <a:t> </a:t>
            </a:r>
            <a:endParaRPr lang="en-US" sz="1800" dirty="0" smtClean="0"/>
          </a:p>
          <a:p>
            <a:r>
              <a:rPr lang="en-US" sz="1800" dirty="0" smtClean="0"/>
              <a:t>REPORT </a:t>
            </a:r>
            <a:r>
              <a:rPr lang="en-US" sz="1800" dirty="0"/>
              <a:t>DATE:  20 June </a:t>
            </a:r>
            <a:r>
              <a:rPr lang="en-US" sz="1800" dirty="0" smtClean="0"/>
              <a:t>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Status of SAR: 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6600"/>
                </a:solidFill>
              </a:rPr>
              <a:t>YELLOW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PPA: 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Deployment Location:  Fairbanks, Alaska (PAFA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Crew:  </a:t>
            </a:r>
            <a:r>
              <a:rPr lang="en-US" sz="1800" dirty="0">
                <a:solidFill>
                  <a:prstClr val="black"/>
                </a:solidFill>
              </a:rPr>
              <a:t>Asher, Barry, Griffith, Choi, </a:t>
            </a:r>
            <a:r>
              <a:rPr lang="en-US" sz="1800" dirty="0" smtClean="0">
                <a:solidFill>
                  <a:prstClr val="black"/>
                </a:solidFill>
              </a:rPr>
              <a:t>T Miller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Coordinator: N </a:t>
            </a:r>
            <a:r>
              <a:rPr lang="en-US" sz="1800" dirty="0" smtClean="0">
                <a:latin typeface="Arial" charset="0"/>
                <a:ea typeface="Calibri" charset="0"/>
              </a:rPr>
              <a:t>Pinto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M </a:t>
            </a:r>
            <a:r>
              <a:rPr lang="en-US" sz="1800" dirty="0" err="1" smtClean="0">
                <a:latin typeface="Arial" charset="0"/>
                <a:ea typeface="Calibri" charset="0"/>
              </a:rPr>
              <a:t>Moghaddam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</a:t>
            </a:r>
            <a:r>
              <a:rPr lang="en-US" sz="1800" dirty="0">
                <a:latin typeface="Arial" charset="0"/>
                <a:ea typeface="Calibri" charset="0"/>
              </a:rPr>
              <a:t>Manager: Y Lou</a:t>
            </a: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2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144"/>
            <a:ext cx="8686800" cy="514709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20 June 2017/DOY 171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Mackenzie Valley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u="sng" dirty="0" smtClean="0"/>
          </a:p>
          <a:p>
            <a:r>
              <a:rPr lang="en-US" sz="1800" dirty="0"/>
              <a:t>Science Flight (PAFA – PAFA #4) – 5.6 hours</a:t>
            </a:r>
          </a:p>
          <a:p>
            <a:r>
              <a:rPr lang="en-US" sz="1800" dirty="0"/>
              <a:t>Ok flight</a:t>
            </a:r>
          </a:p>
          <a:p>
            <a:r>
              <a:rPr lang="en-US" sz="1800" dirty="0"/>
              <a:t>Collected 5 of 7 data lines</a:t>
            </a:r>
          </a:p>
          <a:p>
            <a:r>
              <a:rPr lang="en-US" sz="1800" dirty="0"/>
              <a:t>Missed Lines:  #3 &amp; #4</a:t>
            </a:r>
          </a:p>
          <a:p>
            <a:r>
              <a:rPr lang="en-US" sz="1800" dirty="0" err="1"/>
              <a:t>Aklavik</a:t>
            </a:r>
            <a:r>
              <a:rPr lang="en-US" sz="1800" dirty="0"/>
              <a:t>, Norman Wells, Inuvik, </a:t>
            </a:r>
            <a:r>
              <a:rPr lang="en-US" sz="1800" dirty="0" err="1"/>
              <a:t>Tuk</a:t>
            </a:r>
            <a:r>
              <a:rPr lang="en-US" sz="1800" dirty="0"/>
              <a:t>, Old Crow</a:t>
            </a:r>
          </a:p>
          <a:p>
            <a:r>
              <a:rPr lang="en-US" sz="1800" dirty="0"/>
              <a:t>Flight Plan – 1132v03</a:t>
            </a:r>
          </a:p>
          <a:p>
            <a:r>
              <a:rPr lang="en-US" sz="1800" dirty="0" smtClean="0"/>
              <a:t>Problem </a:t>
            </a:r>
            <a:r>
              <a:rPr lang="en-US" sz="1800" dirty="0"/>
              <a:t>with fuel expansion and leak this morning, </a:t>
            </a:r>
            <a:r>
              <a:rPr lang="en-US" sz="1800" dirty="0" smtClean="0"/>
              <a:t>delayed takeoff</a:t>
            </a:r>
          </a:p>
          <a:p>
            <a:r>
              <a:rPr lang="en-US" sz="1800" dirty="0" smtClean="0"/>
              <a:t>Larger Red Flag </a:t>
            </a:r>
            <a:r>
              <a:rPr lang="en-US" sz="1800" dirty="0"/>
              <a:t>area than </a:t>
            </a:r>
            <a:r>
              <a:rPr lang="en-US" sz="1800" dirty="0" smtClean="0"/>
              <a:t>expected – required longer detour</a:t>
            </a:r>
            <a:endParaRPr lang="en-US" sz="1800" dirty="0"/>
          </a:p>
          <a:p>
            <a:r>
              <a:rPr lang="en-US" sz="1800" dirty="0"/>
              <a:t>R</a:t>
            </a:r>
            <a:r>
              <a:rPr lang="en-US" sz="1800" dirty="0" smtClean="0"/>
              <a:t>adar </a:t>
            </a:r>
            <a:r>
              <a:rPr lang="en-US" sz="1800" dirty="0"/>
              <a:t>started rough, failed on every line until line </a:t>
            </a:r>
            <a:r>
              <a:rPr lang="en-US" sz="1800" dirty="0" smtClean="0"/>
              <a:t>#5 </a:t>
            </a:r>
            <a:r>
              <a:rPr lang="en-US" sz="1800" dirty="0"/>
              <a:t>but worked well after that; no data for </a:t>
            </a:r>
            <a:r>
              <a:rPr lang="en-US" sz="1800" dirty="0" smtClean="0"/>
              <a:t>Lines 3 </a:t>
            </a:r>
            <a:r>
              <a:rPr lang="en-US" sz="1800" dirty="0"/>
              <a:t>&amp; 4 (</a:t>
            </a:r>
            <a:r>
              <a:rPr lang="en-US" sz="1800" dirty="0" err="1"/>
              <a:t>flatline</a:t>
            </a:r>
            <a:r>
              <a:rPr lang="en-US" sz="1800" dirty="0"/>
              <a:t>); enough of line 1 was acquired; </a:t>
            </a:r>
            <a:r>
              <a:rPr lang="en-US" sz="1800" dirty="0" smtClean="0"/>
              <a:t>Line </a:t>
            </a:r>
            <a:r>
              <a:rPr lang="en-US" sz="1800" dirty="0"/>
              <a:t>2 had “wandering” problems where NAV file didn’t match </a:t>
            </a:r>
            <a:r>
              <a:rPr lang="en-US" sz="1800" dirty="0" smtClean="0"/>
              <a:t>radar line</a:t>
            </a:r>
            <a:r>
              <a:rPr lang="en-US" sz="1800" dirty="0"/>
              <a:t>; navigated manually until engaged PPA, started radar manually, but there was a jump upon PPA </a:t>
            </a:r>
            <a:r>
              <a:rPr lang="en-US" sz="1800" dirty="0" smtClean="0"/>
              <a:t>engagement</a:t>
            </a: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5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20 June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171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13690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Wednesday 21 June 2017 </a:t>
            </a:r>
            <a:r>
              <a:rPr lang="en-US" sz="1800" b="1" dirty="0"/>
              <a:t>(DOY </a:t>
            </a:r>
            <a:r>
              <a:rPr lang="en-US" sz="1800" b="1" dirty="0" smtClean="0"/>
              <a:t>172)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North Slope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algn="l"/>
            <a:r>
              <a:rPr lang="en-US" sz="1800" b="1" dirty="0" smtClean="0"/>
              <a:t>Thursday 22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173)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Contingency Day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Friday 23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174)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Transit to Palmdale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492859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lakes and wetlands of the Old Crow Flats, including a tundra fire along with the bay at </a:t>
            </a:r>
            <a:r>
              <a:rPr lang="en-US" dirty="0" err="1" smtClean="0"/>
              <a:t>Tultoyaktuk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20 June 2017/DOY 171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Mackenzie Valley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DSC_12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370" y="1040160"/>
            <a:ext cx="2743200" cy="1828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9803" y="1040160"/>
            <a:ext cx="1676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Tuktoyaktuk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SC_119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352" y="2984376"/>
            <a:ext cx="2743200" cy="1828086"/>
          </a:xfrm>
          <a:prstGeom prst="rect">
            <a:avLst/>
          </a:prstGeom>
        </p:spPr>
      </p:pic>
      <p:pic>
        <p:nvPicPr>
          <p:cNvPr id="5" name="Picture 4" descr="DSC_122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881" y="2984376"/>
            <a:ext cx="2743200" cy="18280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03640" y="2984376"/>
            <a:ext cx="1505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Tundra fire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DSC_123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2984376"/>
            <a:ext cx="2743200" cy="1828086"/>
          </a:xfrm>
          <a:prstGeom prst="rect">
            <a:avLst/>
          </a:prstGeom>
        </p:spPr>
      </p:pic>
      <p:pic>
        <p:nvPicPr>
          <p:cNvPr id="13" name="Picture 12" descr="DSC_120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1040160"/>
            <a:ext cx="2743200" cy="1828086"/>
          </a:xfrm>
          <a:prstGeom prst="rect">
            <a:avLst/>
          </a:prstGeom>
        </p:spPr>
      </p:pic>
      <p:pic>
        <p:nvPicPr>
          <p:cNvPr id="19" name="Picture 18" descr="DSC_120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040160"/>
            <a:ext cx="2743200" cy="18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27 at 18.59.33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264" y="1760240"/>
            <a:ext cx="5486400" cy="3310713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20 June 2017/DOY 171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Mackenzie Valley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 1132 v02, Report 17068: Fairbanks AK (PAFA) – PAFA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u="sng" dirty="0">
                <a:solidFill>
                  <a:srgbClr val="0000FF"/>
                </a:solidFill>
              </a:rPr>
              <a:t>https://</a:t>
            </a:r>
            <a:r>
              <a:rPr lang="en-US" sz="1800" u="sng" dirty="0" err="1">
                <a:solidFill>
                  <a:srgbClr val="0000FF"/>
                </a:solidFill>
              </a:rPr>
              <a:t>uavsar.jpl.nasa.gov</a:t>
            </a:r>
            <a:r>
              <a:rPr lang="en-US" sz="1800" u="sng" dirty="0">
                <a:solidFill>
                  <a:srgbClr val="0000FF"/>
                </a:solidFill>
              </a:rPr>
              <a:t>/</a:t>
            </a:r>
            <a:r>
              <a:rPr lang="en-US" sz="1800" u="sng" dirty="0" err="1">
                <a:solidFill>
                  <a:srgbClr val="0000FF"/>
                </a:solidFill>
              </a:rPr>
              <a:t>cgi</a:t>
            </a:r>
            <a:r>
              <a:rPr lang="en-US" sz="1800" u="sng" dirty="0">
                <a:solidFill>
                  <a:srgbClr val="0000FF"/>
                </a:solidFill>
              </a:rPr>
              <a:t>-bin/</a:t>
            </a:r>
            <a:r>
              <a:rPr lang="en-US" sz="1800" u="sng" dirty="0" err="1">
                <a:solidFill>
                  <a:srgbClr val="0000FF"/>
                </a:solidFill>
              </a:rPr>
              <a:t>report.pl?planID</a:t>
            </a:r>
            <a:r>
              <a:rPr lang="en-US" sz="1800" u="sng" dirty="0">
                <a:solidFill>
                  <a:srgbClr val="0000FF"/>
                </a:solidFill>
              </a:rPr>
              <a:t>=PLAN_17068#map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94928" y="1976264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1, </a:t>
            </a:r>
            <a:r>
              <a:rPr lang="en-US" sz="1600" dirty="0">
                <a:latin typeface="Arial" charset="0"/>
                <a:ea typeface="Calibri" charset="0"/>
              </a:rPr>
              <a:t>ID </a:t>
            </a:r>
            <a:r>
              <a:rPr lang="en-US" sz="1600" dirty="0" smtClean="0">
                <a:latin typeface="Arial" charset="0"/>
                <a:ea typeface="Calibri" charset="0"/>
              </a:rPr>
              <a:t>29904: Norman Wells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2, ID </a:t>
            </a:r>
            <a:r>
              <a:rPr lang="en-US" sz="1600" dirty="0" smtClean="0"/>
              <a:t>32200</a:t>
            </a:r>
            <a:r>
              <a:rPr lang="en-US" sz="1600" dirty="0" smtClean="0">
                <a:latin typeface="Arial" charset="0"/>
                <a:ea typeface="Calibri" charset="0"/>
              </a:rPr>
              <a:t>: Ft Good Hope</a:t>
            </a: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3, ID </a:t>
            </a:r>
            <a:r>
              <a:rPr lang="en-US" sz="1600" dirty="0" smtClean="0"/>
              <a:t>25702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Aklavik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4, ID </a:t>
            </a:r>
            <a:r>
              <a:rPr lang="en-US" sz="1600" dirty="0" smtClean="0"/>
              <a:t>05529</a:t>
            </a:r>
            <a:r>
              <a:rPr lang="en-US" sz="1600" dirty="0" smtClean="0">
                <a:latin typeface="Arial" charset="0"/>
                <a:ea typeface="Calibri" charset="0"/>
              </a:rPr>
              <a:t>: Ft McPherson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5, ID </a:t>
            </a:r>
            <a:r>
              <a:rPr lang="en-US" sz="1600" dirty="0" smtClean="0"/>
              <a:t>01703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Tuk</a:t>
            </a:r>
            <a:r>
              <a:rPr lang="en-US" sz="1600" dirty="0" smtClean="0">
                <a:latin typeface="Arial" charset="0"/>
                <a:ea typeface="Calibri" charset="0"/>
              </a:rPr>
              <a:t> Hwy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6, ID </a:t>
            </a:r>
            <a:r>
              <a:rPr lang="en-US" sz="1600" dirty="0" smtClean="0"/>
              <a:t>20705</a:t>
            </a:r>
            <a:r>
              <a:rPr lang="en-US" sz="1600" dirty="0" smtClean="0">
                <a:latin typeface="Arial" charset="0"/>
                <a:ea typeface="Calibri" charset="0"/>
              </a:rPr>
              <a:t>: Old Crow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7, ID 24401: Old Crow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Way points fixed to P-band plan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1115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Arial" charset="0"/>
                <a:ea typeface="Calibri" charset="0"/>
              </a:rPr>
              <a:t>P-band keep-out zone shown in RED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Arial" charset="0"/>
                <a:ea typeface="Calibri" charset="0"/>
              </a:rPr>
              <a:t>(centered on Clear, AK: 64.29 N, 149.19 W)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600" dirty="0">
              <a:latin typeface="Arial" charset="0"/>
              <a:ea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7033" y="2696344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25702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97659" y="5144616"/>
            <a:ext cx="3581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Flight plan &amp; acquisition segments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86693" y="4313249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29904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03641" y="2275329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01703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94905" y="3473279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24401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18982" y="3442610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32200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963057" y="3499465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05529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87418" y="2840360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20705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HOPE_32200_104_170620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877437" y="-7366085"/>
            <a:ext cx="1143000" cy="22708018"/>
          </a:xfrm>
          <a:prstGeom prst="rect">
            <a:avLst/>
          </a:prstGeom>
        </p:spPr>
      </p:pic>
      <p:pic>
        <p:nvPicPr>
          <p:cNvPr id="2" name="Picture 1" descr="NWELLS_29904_000_1706202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56789" y="-569572"/>
            <a:ext cx="1143000" cy="666672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20 June 2017/DOY 171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Mackenzie Valley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ea typeface="Calibri" charset="0"/>
              </a:rPr>
              <a:t>Line 1, ID </a:t>
            </a:r>
            <a:r>
              <a:rPr lang="en-US" sz="1600" dirty="0" smtClean="0">
                <a:ea typeface="Calibri" charset="0"/>
              </a:rPr>
              <a:t>29904_000: </a:t>
            </a:r>
            <a:r>
              <a:rPr lang="en-US" sz="1600" dirty="0">
                <a:ea typeface="Calibri" charset="0"/>
              </a:rPr>
              <a:t>Norman Wells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2, ID </a:t>
            </a:r>
            <a:r>
              <a:rPr lang="en-US" sz="1600" dirty="0" smtClean="0"/>
              <a:t>32200_104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>
                <a:ea typeface="Calibri" charset="0"/>
              </a:rPr>
              <a:t>Ft Good Hope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Line </a:t>
            </a:r>
            <a:r>
              <a:rPr lang="en-US" sz="1600" dirty="0">
                <a:ea typeface="Calibri" charset="0"/>
              </a:rPr>
              <a:t>3, ID </a:t>
            </a:r>
            <a:r>
              <a:rPr lang="en-US" sz="1600" dirty="0"/>
              <a:t>25701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 smtClean="0">
                <a:ea typeface="Calibri" charset="0"/>
              </a:rPr>
              <a:t>Aklavik</a:t>
            </a:r>
            <a:r>
              <a:rPr lang="en-US" sz="1600" dirty="0" smtClean="0">
                <a:ea typeface="Calibri" charset="0"/>
              </a:rPr>
              <a:t> (failed)</a:t>
            </a: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3480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944" y="456855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Radar flat lined prior to the end of the line; Scientist on Board declared sufficient data acquired for this line</a:t>
            </a: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B</a:t>
            </a:r>
            <a:r>
              <a:rPr lang="en-US" sz="1600" dirty="0" smtClean="0">
                <a:ea typeface="Calibri" charset="0"/>
              </a:rPr>
              <a:t>. Fort Good Hope line samples extensively along the lower Mackenzie River with adjacent lakes and wetlands; radar failed priori to line completion – reacquisition recommended</a:t>
            </a:r>
            <a:endParaRPr lang="en-US" sz="1600" dirty="0"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KHWY_01703_019_170620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01904" y="-1037132"/>
            <a:ext cx="1143000" cy="9556952"/>
          </a:xfrm>
          <a:prstGeom prst="rect">
            <a:avLst/>
          </a:prstGeom>
        </p:spPr>
      </p:pic>
      <p:pic>
        <p:nvPicPr>
          <p:cNvPr id="2" name="Picture 1" descr="TUKHWY_01703_018_170620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47914" y="623279"/>
            <a:ext cx="1143000" cy="384897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20 June 2017/DOY 171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Mackenzie Valley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944" y="993120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marL="342900" indent="-342900" algn="l">
              <a:spcAft>
                <a:spcPts val="0"/>
              </a:spcAft>
              <a:buAutoNum type="alphaUcPeriod"/>
            </a:pPr>
            <a:r>
              <a:rPr lang="en-US" sz="1600" dirty="0" smtClean="0">
                <a:ea typeface="Calibri" charset="0"/>
              </a:rPr>
              <a:t>Line </a:t>
            </a:r>
            <a:r>
              <a:rPr lang="en-US" sz="1600" dirty="0">
                <a:ea typeface="Calibri" charset="0"/>
              </a:rPr>
              <a:t>5, ID </a:t>
            </a:r>
            <a:r>
              <a:rPr lang="en-US" sz="1600" dirty="0" smtClean="0"/>
              <a:t>01713_018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Tuk</a:t>
            </a:r>
            <a:r>
              <a:rPr lang="en-US" sz="1600" dirty="0">
                <a:ea typeface="Calibri" charset="0"/>
              </a:rPr>
              <a:t> </a:t>
            </a:r>
            <a:r>
              <a:rPr lang="en-US" sz="1600" dirty="0" smtClean="0">
                <a:ea typeface="Calibri" charset="0"/>
              </a:rPr>
              <a:t>Hwy (failed)</a:t>
            </a:r>
          </a:p>
          <a:p>
            <a:pPr marL="342900" indent="-342900" algn="l">
              <a:spcAft>
                <a:spcPts val="0"/>
              </a:spcAft>
              <a:buFontTx/>
              <a:buAutoNum type="alphaUcPeriod"/>
            </a:pPr>
            <a:r>
              <a:rPr lang="en-US" sz="1600" dirty="0" smtClean="0">
                <a:ea typeface="Calibri" charset="0"/>
              </a:rPr>
              <a:t>Line </a:t>
            </a:r>
            <a:r>
              <a:rPr lang="en-US" sz="1600" dirty="0">
                <a:ea typeface="Calibri" charset="0"/>
              </a:rPr>
              <a:t>5, ID </a:t>
            </a:r>
            <a:r>
              <a:rPr lang="en-US" sz="1600" dirty="0" smtClean="0"/>
              <a:t>01713_019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Tuk</a:t>
            </a:r>
            <a:r>
              <a:rPr lang="en-US" sz="1600" dirty="0">
                <a:ea typeface="Calibri" charset="0"/>
              </a:rPr>
              <a:t> </a:t>
            </a:r>
            <a:r>
              <a:rPr lang="en-US" sz="1600" dirty="0" smtClean="0">
                <a:ea typeface="Calibri" charset="0"/>
              </a:rPr>
              <a:t>Hwy (</a:t>
            </a:r>
            <a:r>
              <a:rPr lang="en-US" sz="1600" dirty="0" err="1" smtClean="0">
                <a:ea typeface="Calibri" charset="0"/>
              </a:rPr>
              <a:t>refly</a:t>
            </a:r>
            <a:r>
              <a:rPr lang="en-US" sz="1600" dirty="0" smtClean="0">
                <a:ea typeface="Calibri" charset="0"/>
              </a:rPr>
              <a:t>)</a:t>
            </a:r>
            <a:endParaRPr lang="en-US" sz="1600" dirty="0">
              <a:ea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190425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12839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3480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944" y="4469249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Radar flat lined shortly after the flight line crossed the taiga – tundra transition</a:t>
            </a:r>
            <a:endParaRPr lang="en-US" sz="1600" b="1" dirty="0" smtClean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B</a:t>
            </a:r>
            <a:r>
              <a:rPr lang="en-US" sz="1600" dirty="0" smtClean="0">
                <a:ea typeface="Calibri" charset="0"/>
              </a:rPr>
              <a:t>. 2</a:t>
            </a:r>
            <a:r>
              <a:rPr lang="en-US" sz="1600" baseline="30000" dirty="0" smtClean="0">
                <a:ea typeface="Calibri" charset="0"/>
              </a:rPr>
              <a:t>nd</a:t>
            </a:r>
            <a:r>
              <a:rPr lang="en-US" sz="1600" dirty="0" smtClean="0">
                <a:ea typeface="Calibri" charset="0"/>
              </a:rPr>
              <a:t> pass successful.  Noticeable digital noise in the quick-look product over the tundra</a:t>
            </a:r>
          </a:p>
          <a:p>
            <a:pPr algn="l">
              <a:spcAft>
                <a:spcPts val="0"/>
              </a:spcAft>
            </a:pPr>
            <a:endParaRPr lang="en-US" sz="1600" dirty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Not Shown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>
                <a:ea typeface="Calibri" charset="0"/>
              </a:rPr>
              <a:t>Line 4, ID </a:t>
            </a:r>
            <a:r>
              <a:rPr lang="en-US" sz="1600" dirty="0"/>
              <a:t>05529</a:t>
            </a:r>
            <a:r>
              <a:rPr lang="en-US" sz="1600" dirty="0">
                <a:ea typeface="Calibri" charset="0"/>
              </a:rPr>
              <a:t>: Ft </a:t>
            </a:r>
            <a:r>
              <a:rPr lang="en-US" sz="1600" dirty="0" smtClean="0">
                <a:ea typeface="Calibri" charset="0"/>
              </a:rPr>
              <a:t>McPherson</a:t>
            </a:r>
            <a:r>
              <a:rPr lang="en-US" sz="1600" dirty="0">
                <a:ea typeface="Calibri" charset="0"/>
              </a:rPr>
              <a:t> </a:t>
            </a:r>
            <a:r>
              <a:rPr lang="en-US" sz="1600" dirty="0" smtClean="0">
                <a:ea typeface="Calibri" charset="0"/>
              </a:rPr>
              <a:t>(failed)</a:t>
            </a:r>
            <a:endParaRPr lang="en-US" sz="1600" dirty="0"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6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DCRO_24401_021_170620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01919" y="-1405054"/>
            <a:ext cx="1143000" cy="10156981"/>
          </a:xfrm>
          <a:prstGeom prst="rect">
            <a:avLst/>
          </a:prstGeom>
        </p:spPr>
      </p:pic>
      <p:pic>
        <p:nvPicPr>
          <p:cNvPr id="2" name="Picture 1" descr="OLDCRO_20705_020_170620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69692" y="-70506"/>
            <a:ext cx="1143000" cy="509252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20 June 2017/DOY 171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Mackenzie Valley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944" y="993120"/>
            <a:ext cx="4608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UAVSAR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ea typeface="Calibri" charset="0"/>
              </a:rPr>
              <a:t>Line 6, ID </a:t>
            </a:r>
            <a:r>
              <a:rPr lang="en-US" sz="1600" dirty="0" smtClean="0"/>
              <a:t>20705_020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>
                <a:ea typeface="Calibri" charset="0"/>
              </a:rPr>
              <a:t>Old Crow 1</a:t>
            </a:r>
            <a:endParaRPr lang="en-US" sz="1600" dirty="0" smtClean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7, ID </a:t>
            </a:r>
            <a:r>
              <a:rPr lang="en-US" sz="1600" dirty="0" smtClean="0">
                <a:ea typeface="Calibri" charset="0"/>
              </a:rPr>
              <a:t>24400_021: </a:t>
            </a:r>
            <a:r>
              <a:rPr lang="en-US" sz="1600" dirty="0">
                <a:ea typeface="Calibri" charset="0"/>
              </a:rPr>
              <a:t>Old Crow </a:t>
            </a:r>
            <a:r>
              <a:rPr lang="en-US" sz="1600" dirty="0" smtClean="0">
                <a:ea typeface="Calibri" charset="0"/>
              </a:rPr>
              <a:t>2</a:t>
            </a:r>
            <a:endParaRPr lang="en-US" sz="1600" dirty="0">
              <a:ea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1832248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056384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3480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944" y="442453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Dense wetlands of the Old Crow Flats seen on the left side of the panel. This region is a transition between tundra wetlands of the Arctic Coastal Plain and the boreal wetlands of the Yukon Flats and Mackenzie Valley</a:t>
            </a:r>
          </a:p>
          <a:p>
            <a:pPr algn="l">
              <a:spcAft>
                <a:spcPts val="0"/>
              </a:spcAft>
            </a:pPr>
            <a:endParaRPr lang="en-US" sz="1600" dirty="0" smtClean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B</a:t>
            </a:r>
            <a:r>
              <a:rPr lang="en-US" sz="1600" dirty="0" smtClean="0">
                <a:ea typeface="Calibri" charset="0"/>
              </a:rPr>
              <a:t>. A ~200 km long swath along the Porcupine River from Old Crow YT into Alaska</a:t>
            </a:r>
            <a:endParaRPr lang="en-US" sz="1600" dirty="0"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2080590936</TotalTime>
  <Words>622</Words>
  <Application>Microsoft Macintosh PowerPoint</Application>
  <PresentationFormat>Custom</PresentationFormat>
  <Paragraphs>114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Photo Editor Photo</vt:lpstr>
      <vt:lpstr>PowerPoint Presentation</vt:lpstr>
      <vt:lpstr>20 June 2017/DOY 171  Mackenzie Valley</vt:lpstr>
      <vt:lpstr>20 June 2017/DOY 171  Mackenzie Valley</vt:lpstr>
      <vt:lpstr>20 June 2017/DOY 171 72-Hour Look Ahead</vt:lpstr>
      <vt:lpstr>20 June 2017/DOY 171  Mackenzie Valley</vt:lpstr>
      <vt:lpstr>20 June 2017/DOY 171  Mackenzie Valley</vt:lpstr>
      <vt:lpstr>20 June 2017/DOY 171  Mackenzie Valley</vt:lpstr>
      <vt:lpstr>20 June 2017/DOY 171  Mackenzie Valley</vt:lpstr>
      <vt:lpstr>20 June 2017/DOY 171  Mackenzie Valley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3561</cp:revision>
  <cp:lastPrinted>2012-09-27T19:06:18Z</cp:lastPrinted>
  <dcterms:created xsi:type="dcterms:W3CDTF">2011-01-14T21:06:41Z</dcterms:created>
  <dcterms:modified xsi:type="dcterms:W3CDTF">2017-06-27T13:21:13Z</dcterms:modified>
</cp:coreProperties>
</file>